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64" r:id="rId11"/>
    <p:sldId id="265" r:id="rId12"/>
    <p:sldId id="266" r:id="rId13"/>
    <p:sldId id="267" r:id="rId14"/>
    <p:sldId id="293" r:id="rId15"/>
    <p:sldId id="279" r:id="rId16"/>
    <p:sldId id="284" r:id="rId17"/>
    <p:sldId id="280" r:id="rId18"/>
    <p:sldId id="281" r:id="rId19"/>
    <p:sldId id="282" r:id="rId20"/>
    <p:sldId id="283" r:id="rId21"/>
    <p:sldId id="294" r:id="rId22"/>
    <p:sldId id="285" r:id="rId23"/>
    <p:sldId id="288" r:id="rId24"/>
    <p:sldId id="289" r:id="rId25"/>
    <p:sldId id="290" r:id="rId26"/>
    <p:sldId id="291" r:id="rId27"/>
    <p:sldId id="295" r:id="rId28"/>
    <p:sldId id="296" r:id="rId29"/>
    <p:sldId id="297" r:id="rId30"/>
    <p:sldId id="298" r:id="rId31"/>
    <p:sldId id="299" r:id="rId32"/>
    <p:sldId id="300" r:id="rId33"/>
    <p:sldId id="30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73" autoAdjust="0"/>
    <p:restoredTop sz="79216" autoAdjust="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9666DA-5CDE-4917-9CB9-686D7E627EE8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AB9479-9AA8-4F02-9610-30472E278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614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as little as 1/1,000,000</a:t>
            </a:r>
            <a:r>
              <a:rPr lang="en-US" baseline="30000" dirty="0" smtClean="0"/>
              <a:t>th</a:t>
            </a:r>
            <a:r>
              <a:rPr lang="en-US" dirty="0" smtClean="0"/>
              <a:t> of a percent average crustal abundance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B9479-9AA8-4F02-9610-30472E2780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966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Saturation of the solid solution – this is when you can form minerals of the scarce</a:t>
            </a:r>
            <a:r>
              <a:rPr lang="en-US" baseline="0" dirty="0"/>
              <a:t> metals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B9479-9AA8-4F02-9610-30472E2780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13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just present in small quantities, substituting for other common metals</a:t>
            </a:r>
          </a:p>
          <a:p>
            <a:r>
              <a:rPr lang="en-US" dirty="0" smtClean="0"/>
              <a:t>Concentration</a:t>
            </a:r>
            <a:r>
              <a:rPr lang="en-US" baseline="0" dirty="0" smtClean="0"/>
              <a:t> </a:t>
            </a:r>
            <a:r>
              <a:rPr lang="en-US" baseline="0" dirty="0"/>
              <a:t>factors: Mercury 12,500 x greater than average crustal abundance</a:t>
            </a:r>
          </a:p>
          <a:p>
            <a:r>
              <a:rPr lang="en-US" baseline="0" dirty="0"/>
              <a:t>Thus </a:t>
            </a:r>
            <a:r>
              <a:rPr lang="en-US" baseline="0" dirty="0" smtClean="0"/>
              <a:t>ore deposits of scarce metals </a:t>
            </a:r>
            <a:r>
              <a:rPr lang="en-US" baseline="0" dirty="0"/>
              <a:t>tend to be small and scarce relative to the abundant metal deposits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B9479-9AA8-4F02-9610-30472E2780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38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– primarily used to alloy with iron</a:t>
            </a:r>
          </a:p>
          <a:p>
            <a:r>
              <a:rPr lang="en-US" dirty="0"/>
              <a:t>2 – purposes other than alloying with Fe</a:t>
            </a:r>
          </a:p>
          <a:p>
            <a:r>
              <a:rPr lang="en-US" dirty="0"/>
              <a:t>3 – non-reactive (thus corrosion resistant</a:t>
            </a:r>
          </a:p>
          <a:p>
            <a:r>
              <a:rPr lang="en-US" dirty="0"/>
              <a:t>4 – range of special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B9479-9AA8-4F02-9610-30472E2780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8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Pyrrhotite</a:t>
            </a:r>
            <a:r>
              <a:rPr lang="en-US" dirty="0"/>
              <a:t> does this a 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B9479-9AA8-4F02-9610-30472E2780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658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Water</a:t>
            </a:r>
            <a:r>
              <a:rPr lang="en-US" baseline="0" dirty="0"/>
              <a:t> content of magma increases as non-hydrous phases crystalize – water content increases</a:t>
            </a:r>
          </a:p>
          <a:p>
            <a:r>
              <a:rPr lang="en-US" baseline="0" dirty="0"/>
              <a:t>These magmatic derived fluids can cause steam explosions underground – shatters the rocks, and then minerals (including sulfide minerals) can crystalize in those cracks forming veins</a:t>
            </a:r>
          </a:p>
          <a:p>
            <a:r>
              <a:rPr lang="en-US" baseline="0" dirty="0"/>
              <a:t>Veins are too scattered to mine individually, so we crush up the whole body of rock and leach out the copper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B9479-9AA8-4F02-9610-30472E2780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829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Witwatersrand </a:t>
            </a:r>
            <a:r>
              <a:rPr lang="en-US" dirty="0"/>
              <a:t>= delta conglomerates – original source of gold long eroded </a:t>
            </a:r>
            <a:r>
              <a:rPr lang="en-US" dirty="0" smtClean="0"/>
              <a:t>away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B9479-9AA8-4F02-9610-30472E2780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58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B9479-9AA8-4F02-9610-30472E2780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185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Describe what surface mining is – dig out pit, process ore, all non ore rock that is removed plus</a:t>
            </a:r>
            <a:r>
              <a:rPr lang="en-US" baseline="0" dirty="0" smtClean="0"/>
              <a:t> the waste rock after ore processing goes in tailings piles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B9479-9AA8-4F02-9610-30472E27805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194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CB405-982C-4B5A-89EB-BEA498DB0C61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1E413-FE7E-4982-A7C9-DA0C5E71A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853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CB405-982C-4B5A-89EB-BEA498DB0C61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1E413-FE7E-4982-A7C9-DA0C5E71A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641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CB405-982C-4B5A-89EB-BEA498DB0C61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1E413-FE7E-4982-A7C9-DA0C5E71A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46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CB405-982C-4B5A-89EB-BEA498DB0C61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1E413-FE7E-4982-A7C9-DA0C5E71A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556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CB405-982C-4B5A-89EB-BEA498DB0C61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1E413-FE7E-4982-A7C9-DA0C5E71A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470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CB405-982C-4B5A-89EB-BEA498DB0C61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1E413-FE7E-4982-A7C9-DA0C5E71A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445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CB405-982C-4B5A-89EB-BEA498DB0C61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1E413-FE7E-4982-A7C9-DA0C5E71A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847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CB405-982C-4B5A-89EB-BEA498DB0C61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1E413-FE7E-4982-A7C9-DA0C5E71A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09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CB405-982C-4B5A-89EB-BEA498DB0C61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1E413-FE7E-4982-A7C9-DA0C5E71A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384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CB405-982C-4B5A-89EB-BEA498DB0C61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1E413-FE7E-4982-A7C9-DA0C5E71A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271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CB405-982C-4B5A-89EB-BEA498DB0C61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1E413-FE7E-4982-A7C9-DA0C5E71A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900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CB405-982C-4B5A-89EB-BEA498DB0C61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1E413-FE7E-4982-A7C9-DA0C5E71A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566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4848" y="1431852"/>
            <a:ext cx="9856763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1) The </a:t>
            </a:r>
            <a:r>
              <a:rPr lang="en-US" dirty="0"/>
              <a:t>geochemically scarce </a:t>
            </a:r>
            <a:r>
              <a:rPr lang="en-US" dirty="0" smtClean="0"/>
              <a:t>metals</a:t>
            </a:r>
            <a:br>
              <a:rPr lang="en-US" dirty="0" smtClean="0"/>
            </a:br>
            <a:r>
              <a:rPr lang="en-US" dirty="0" smtClean="0"/>
              <a:t>2) Mining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11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interesting tidbits to highlight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094" y="1825625"/>
            <a:ext cx="4270786" cy="4351338"/>
          </a:xfrm>
        </p:spPr>
        <p:txBody>
          <a:bodyPr/>
          <a:lstStyle/>
          <a:p>
            <a:r>
              <a:rPr lang="en-US" dirty="0"/>
              <a:t>Cobalt – German miners</a:t>
            </a:r>
          </a:p>
          <a:p>
            <a:pPr lvl="1"/>
            <a:r>
              <a:rPr lang="en-US" dirty="0"/>
              <a:t>Arsenic bearing silver-cobalt ores</a:t>
            </a:r>
          </a:p>
          <a:p>
            <a:pPr lvl="1"/>
            <a:r>
              <a:rPr lang="en-US" dirty="0"/>
              <a:t>Arsenic gas caused ulcers on bodies of miners</a:t>
            </a:r>
          </a:p>
          <a:p>
            <a:pPr lvl="1"/>
            <a:r>
              <a:rPr lang="en-US" dirty="0"/>
              <a:t>Miners thought they were caused by silver stealing goblins called </a:t>
            </a:r>
            <a:r>
              <a:rPr lang="en-US" i="1" dirty="0"/>
              <a:t>Kobolds</a:t>
            </a:r>
            <a:r>
              <a:rPr lang="en-US" dirty="0"/>
              <a:t> who replaced good silver with useless </a:t>
            </a:r>
            <a:r>
              <a:rPr lang="en-US" dirty="0" smtClean="0"/>
              <a:t>cobalt-</a:t>
            </a:r>
            <a:r>
              <a:rPr lang="en-US" dirty="0" err="1" smtClean="0"/>
              <a:t>arsenides</a:t>
            </a:r>
            <a:endParaRPr lang="en-US" dirty="0"/>
          </a:p>
        </p:txBody>
      </p:sp>
      <p:pic>
        <p:nvPicPr>
          <p:cNvPr id="6146" name="Picture 2" descr="Image result for kobol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940" y="1427050"/>
            <a:ext cx="7048500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821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interesting tidbits to highlight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647739" cy="4351338"/>
          </a:xfrm>
        </p:spPr>
        <p:txBody>
          <a:bodyPr/>
          <a:lstStyle/>
          <a:p>
            <a:r>
              <a:rPr lang="en-US" dirty="0"/>
              <a:t>The tungsten ore </a:t>
            </a:r>
            <a:r>
              <a:rPr lang="en-US" dirty="0" err="1"/>
              <a:t>Sheelite</a:t>
            </a:r>
            <a:r>
              <a:rPr lang="en-US" dirty="0"/>
              <a:t> glows bright blue under UV light!</a:t>
            </a:r>
          </a:p>
          <a:p>
            <a:r>
              <a:rPr lang="en-US" dirty="0"/>
              <a:t>Formed in veins</a:t>
            </a:r>
          </a:p>
          <a:p>
            <a:endParaRPr lang="en-US" dirty="0"/>
          </a:p>
          <a:p>
            <a:r>
              <a:rPr lang="en-US" dirty="0"/>
              <a:t>Important use is for making tungsten carbide, which has hardness approaching that of diamond</a:t>
            </a:r>
          </a:p>
          <a:p>
            <a:endParaRPr lang="en-US" dirty="0"/>
          </a:p>
        </p:txBody>
      </p:sp>
      <p:pic>
        <p:nvPicPr>
          <p:cNvPr id="7170" name="Picture 2" descr="Image result for scheel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288" y="1287743"/>
            <a:ext cx="6564010" cy="5185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17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interesting tidbits to highlight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0622" y="1384562"/>
            <a:ext cx="9919447" cy="4351338"/>
          </a:xfrm>
        </p:spPr>
        <p:txBody>
          <a:bodyPr/>
          <a:lstStyle/>
          <a:p>
            <a:r>
              <a:rPr lang="en-US" dirty="0"/>
              <a:t>Copper – LOTS of deposits</a:t>
            </a:r>
          </a:p>
          <a:p>
            <a:r>
              <a:rPr lang="en-US" dirty="0"/>
              <a:t>Most important ores are sulfide minerals</a:t>
            </a:r>
          </a:p>
          <a:p>
            <a:r>
              <a:rPr lang="en-US" dirty="0"/>
              <a:t>We talked about Porphyry deposits – formed by hydrothermal fluids associated with </a:t>
            </a:r>
            <a:r>
              <a:rPr lang="en-US" dirty="0" smtClean="0"/>
              <a:t>sub-volcanic </a:t>
            </a:r>
            <a:r>
              <a:rPr lang="en-US" dirty="0"/>
              <a:t>igneous intrusions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Role of underground steam explosions in this process</a:t>
            </a:r>
            <a:endParaRPr lang="en-US" dirty="0"/>
          </a:p>
        </p:txBody>
      </p:sp>
      <p:pic>
        <p:nvPicPr>
          <p:cNvPr id="9218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44" y="3768079"/>
            <a:ext cx="9165964" cy="308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porphyry veini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628" y="4074205"/>
            <a:ext cx="3105372" cy="207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653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interesting tidbits to highlight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260925" cy="4351338"/>
          </a:xfrm>
        </p:spPr>
        <p:txBody>
          <a:bodyPr/>
          <a:lstStyle/>
          <a:p>
            <a:r>
              <a:rPr lang="en-US" dirty="0"/>
              <a:t>Gold</a:t>
            </a:r>
          </a:p>
          <a:p>
            <a:r>
              <a:rPr lang="en-US" dirty="0"/>
              <a:t>Low grade deposits:</a:t>
            </a:r>
          </a:p>
          <a:p>
            <a:pPr lvl="1"/>
            <a:r>
              <a:rPr lang="en-US" dirty="0" smtClean="0"/>
              <a:t>Mostly those deposit types that form via hydrothermal fluids</a:t>
            </a:r>
            <a:endParaRPr lang="en-US" dirty="0"/>
          </a:p>
          <a:p>
            <a:r>
              <a:rPr lang="en-US" dirty="0" smtClean="0"/>
              <a:t>Veins</a:t>
            </a:r>
          </a:p>
          <a:p>
            <a:r>
              <a:rPr lang="en-US" dirty="0"/>
              <a:t>Placer deposits (e.g. Witwatersrand in South Africa)</a:t>
            </a:r>
          </a:p>
          <a:p>
            <a:endParaRPr lang="en-US" dirty="0"/>
          </a:p>
        </p:txBody>
      </p:sp>
      <p:pic>
        <p:nvPicPr>
          <p:cNvPr id="10244" name="Picture 4" descr="Image result for witwatersra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125" y="1352873"/>
            <a:ext cx="4975822" cy="264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091" y="3915693"/>
            <a:ext cx="3961754" cy="2942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326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Mining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Surface</a:t>
            </a:r>
          </a:p>
          <a:p>
            <a:pPr lvl="1"/>
            <a:r>
              <a:rPr lang="en-US" dirty="0" smtClean="0"/>
              <a:t>Open Pit</a:t>
            </a:r>
          </a:p>
          <a:p>
            <a:pPr lvl="1"/>
            <a:r>
              <a:rPr lang="en-US" dirty="0" smtClean="0"/>
              <a:t>Strip/Mountaintop Removal</a:t>
            </a:r>
          </a:p>
          <a:p>
            <a:r>
              <a:rPr lang="en-US" dirty="0" smtClean="0"/>
              <a:t>Underground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047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Surface Mining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Accounts for 2/3 of world’s mineral production</a:t>
            </a:r>
          </a:p>
          <a:p>
            <a:r>
              <a:rPr lang="en-US" dirty="0"/>
              <a:t>Especially the production of sand and gravel, crushed stone, and phosphates, coal, copper, iron, and aluminum</a:t>
            </a:r>
          </a:p>
          <a:p>
            <a:endParaRPr lang="en-US" dirty="0"/>
          </a:p>
          <a:p>
            <a:r>
              <a:rPr lang="en-US" dirty="0"/>
              <a:t>This includes </a:t>
            </a:r>
            <a:r>
              <a:rPr lang="en-US" b="1" dirty="0">
                <a:solidFill>
                  <a:srgbClr val="FF0000"/>
                </a:solidFill>
              </a:rPr>
              <a:t>open pit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mining </a:t>
            </a:r>
            <a:r>
              <a:rPr lang="en-US" dirty="0" smtClean="0"/>
              <a:t>and </a:t>
            </a:r>
            <a:r>
              <a:rPr lang="en-US" b="1" dirty="0">
                <a:solidFill>
                  <a:srgbClr val="FF0000"/>
                </a:solidFill>
              </a:rPr>
              <a:t>strip</a:t>
            </a:r>
            <a:r>
              <a:rPr lang="en-US" dirty="0"/>
              <a:t> mining</a:t>
            </a:r>
          </a:p>
        </p:txBody>
      </p:sp>
    </p:spTree>
    <p:extLst>
      <p:ext uri="{BB962C8B-B14F-4D97-AF65-F5344CB8AC3E}">
        <p14:creationId xmlns:p14="http://schemas.microsoft.com/office/powerpoint/2010/main" val="4142975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65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Advantages of Surface Mining</a:t>
            </a:r>
          </a:p>
        </p:txBody>
      </p:sp>
      <p:sp>
        <p:nvSpPr>
          <p:cNvPr id="1638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Safer</a:t>
            </a:r>
          </a:p>
          <a:p>
            <a:r>
              <a:rPr lang="en-US" dirty="0"/>
              <a:t>Less </a:t>
            </a:r>
            <a:r>
              <a:rPr lang="en-US" dirty="0" smtClean="0"/>
              <a:t>expensive</a:t>
            </a:r>
            <a:endParaRPr lang="en-US" dirty="0"/>
          </a:p>
          <a:p>
            <a:r>
              <a:rPr lang="en-US" dirty="0"/>
              <a:t>Fewer complications with water, bad air, electricity and falling rock than underground mines</a:t>
            </a:r>
          </a:p>
          <a:p>
            <a:r>
              <a:rPr lang="en-US" dirty="0" smtClean="0"/>
              <a:t>Less </a:t>
            </a:r>
            <a:r>
              <a:rPr lang="en-US" dirty="0"/>
              <a:t>regulation than underground </a:t>
            </a:r>
            <a:r>
              <a:rPr lang="en-US" dirty="0" smtClean="0"/>
              <a:t>mines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514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>
          <a:xfrm>
            <a:off x="676836" y="0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 dirty="0"/>
              <a:t>Bingham Copper Mine, Utah</a:t>
            </a:r>
          </a:p>
        </p:txBody>
      </p:sp>
      <p:pic>
        <p:nvPicPr>
          <p:cNvPr id="12293" name="Picture 4" descr="bingham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579" y="1037915"/>
            <a:ext cx="7466841" cy="491369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1846052" y="5951607"/>
            <a:ext cx="87812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4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4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4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4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3600" dirty="0"/>
              <a:t>Deepest open pit copper mine in the world!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09981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pic>
        <p:nvPicPr>
          <p:cNvPr id="13316" name="Picture 4" descr="bingham_canyon_copper_mine_1_small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813" y="744539"/>
            <a:ext cx="7472362" cy="55975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Text Box 8"/>
          <p:cNvSpPr txBox="1">
            <a:spLocks noChangeArrowheads="1"/>
          </p:cNvSpPr>
          <p:nvPr/>
        </p:nvSpPr>
        <p:spPr bwMode="auto">
          <a:xfrm>
            <a:off x="2497931" y="0"/>
            <a:ext cx="719613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4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4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4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4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2800" dirty="0"/>
              <a:t>Almost three miles wide and a half mile deep.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3632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pic>
        <p:nvPicPr>
          <p:cNvPr id="14340" name="Picture 4" descr="huge-quarry-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13" y="201613"/>
            <a:ext cx="8526462" cy="6330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2773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578" y="91272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Scarce metals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7744" y="1416835"/>
            <a:ext cx="5444266" cy="52098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Used in small </a:t>
            </a:r>
            <a:r>
              <a:rPr lang="en-US" dirty="0" smtClean="0"/>
              <a:t>amounts</a:t>
            </a:r>
          </a:p>
          <a:p>
            <a:r>
              <a:rPr lang="en-US" dirty="0" smtClean="0"/>
              <a:t>Can </a:t>
            </a:r>
            <a:r>
              <a:rPr lang="en-US" dirty="0" smtClean="0"/>
              <a:t>control </a:t>
            </a:r>
            <a:r>
              <a:rPr lang="en-US" dirty="0"/>
              <a:t>the properties of alloys of the abundant metals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&lt;</a:t>
            </a:r>
            <a:r>
              <a:rPr lang="en-US" dirty="0">
                <a:solidFill>
                  <a:srgbClr val="FFFF00"/>
                </a:solidFill>
              </a:rPr>
              <a:t>0.1 % average abundance in crust</a:t>
            </a:r>
          </a:p>
          <a:p>
            <a:pPr marL="0" indent="0">
              <a:buNone/>
            </a:pPr>
            <a:r>
              <a:rPr lang="en-US" dirty="0" smtClean="0"/>
              <a:t>&gt;</a:t>
            </a:r>
            <a:r>
              <a:rPr lang="en-US" dirty="0"/>
              <a:t>30 scare metals are </a:t>
            </a:r>
            <a:r>
              <a:rPr lang="en-US" dirty="0" smtClean="0"/>
              <a:t>mined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Fill </a:t>
            </a:r>
            <a:r>
              <a:rPr lang="en-US" dirty="0"/>
              <a:t>a wide, varied range of needs</a:t>
            </a:r>
          </a:p>
          <a:p>
            <a:pPr lvl="1"/>
            <a:r>
              <a:rPr lang="en-US" i="1" dirty="0"/>
              <a:t>Distribution of </a:t>
            </a:r>
            <a:r>
              <a:rPr lang="en-US" i="1" dirty="0" smtClean="0"/>
              <a:t>electricity, </a:t>
            </a:r>
            <a:r>
              <a:rPr lang="en-US" i="1" dirty="0"/>
              <a:t>phones, radio, TV, cars, planes, rockets, computers, internet… </a:t>
            </a:r>
            <a:endParaRPr lang="en-US" i="1" dirty="0" smtClean="0"/>
          </a:p>
          <a:p>
            <a:pPr lvl="1"/>
            <a:r>
              <a:rPr lang="en-US" i="1" dirty="0" smtClean="0"/>
              <a:t>keep </a:t>
            </a:r>
            <a:r>
              <a:rPr lang="en-US" i="1" dirty="0"/>
              <a:t>our modern society running efficiently and effectively</a:t>
            </a:r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2" descr="Image result for composition of continental crus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01" r="47113"/>
          <a:stretch/>
        </p:blipFill>
        <p:spPr bwMode="auto">
          <a:xfrm>
            <a:off x="6128273" y="1233955"/>
            <a:ext cx="5927057" cy="474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290104" y="855138"/>
            <a:ext cx="5603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Average abundance of elements in continental crust</a:t>
            </a:r>
          </a:p>
        </p:txBody>
      </p:sp>
      <p:sp>
        <p:nvSpPr>
          <p:cNvPr id="6" name="Oval 5"/>
          <p:cNvSpPr/>
          <p:nvPr/>
        </p:nvSpPr>
        <p:spPr>
          <a:xfrm>
            <a:off x="10012433" y="2124078"/>
            <a:ext cx="2105465" cy="4783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37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95621" name="Rectangle 5"/>
          <p:cNvSpPr>
            <a:spLocks noGrp="1" noChangeArrowheads="1"/>
          </p:cNvSpPr>
          <p:nvPr>
            <p:ph type="title"/>
          </p:nvPr>
        </p:nvSpPr>
        <p:spPr>
          <a:xfrm>
            <a:off x="1981200" y="165100"/>
            <a:ext cx="8229600" cy="1143000"/>
          </a:xfrm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defRPr/>
            </a:pPr>
            <a:r>
              <a:rPr lang="en-US" dirty="0"/>
              <a:t>Bingham </a:t>
            </a:r>
            <a:r>
              <a:rPr lang="en-US" dirty="0" smtClean="0"/>
              <a:t>Tailings Waste </a:t>
            </a:r>
            <a:r>
              <a:rPr lang="en-US" dirty="0"/>
              <a:t>Pile</a:t>
            </a:r>
          </a:p>
        </p:txBody>
      </p:sp>
      <p:pic>
        <p:nvPicPr>
          <p:cNvPr id="15365" name="Picture 6" descr="Kennecott-Bingh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663" y="1193800"/>
            <a:ext cx="7988300" cy="521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0771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an Open Pit?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i="1" dirty="0"/>
              <a:t>Open pits are economical where:</a:t>
            </a:r>
          </a:p>
          <a:p>
            <a:pPr lvl="1"/>
            <a:r>
              <a:rPr lang="en-US" sz="2800" dirty="0"/>
              <a:t>large tonnages of reserves are involved</a:t>
            </a:r>
          </a:p>
          <a:p>
            <a:pPr lvl="1"/>
            <a:r>
              <a:rPr lang="en-US" sz="2800" dirty="0"/>
              <a:t>high rates of production are desired</a:t>
            </a:r>
          </a:p>
          <a:p>
            <a:pPr lvl="1"/>
            <a:r>
              <a:rPr lang="en-US" sz="2800" dirty="0"/>
              <a:t>overburden is thin enough to be removed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2204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0"/>
              <a:t>Quarry</a:t>
            </a:r>
          </a:p>
        </p:txBody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01510" y="1412606"/>
            <a:ext cx="10313964" cy="47672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b="1" dirty="0"/>
              <a:t>Quarry is </a:t>
            </a:r>
            <a:r>
              <a:rPr lang="en-US" dirty="0"/>
              <a:t>an open pit mine </a:t>
            </a:r>
            <a:r>
              <a:rPr lang="en-US" dirty="0" smtClean="0"/>
              <a:t>specifically for </a:t>
            </a:r>
            <a:r>
              <a:rPr lang="en-US" dirty="0"/>
              <a:t>excavating </a:t>
            </a:r>
            <a:r>
              <a:rPr lang="en-US" i="1" dirty="0"/>
              <a:t>building </a:t>
            </a:r>
            <a:r>
              <a:rPr lang="en-US" i="1" dirty="0" smtClean="0"/>
              <a:t>stone</a:t>
            </a:r>
            <a:endParaRPr lang="en-US" i="1" dirty="0"/>
          </a:p>
        </p:txBody>
      </p:sp>
      <p:pic>
        <p:nvPicPr>
          <p:cNvPr id="6" name="Picture 7" descr="Goodale%20Sand%20Pit%202%20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440" y="2058330"/>
            <a:ext cx="3078503" cy="461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 descr="quar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192" y="2027971"/>
            <a:ext cx="2897642" cy="467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5423" y="3594081"/>
            <a:ext cx="2391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Granite </a:t>
            </a:r>
            <a:r>
              <a:rPr lang="en-US" sz="2400" dirty="0" smtClean="0"/>
              <a:t>Quarry </a:t>
            </a:r>
            <a:r>
              <a:rPr lang="en-US" sz="2400" dirty="0"/>
              <a:t>and Sand Pits</a:t>
            </a:r>
          </a:p>
        </p:txBody>
      </p:sp>
    </p:spTree>
    <p:extLst>
      <p:ext uri="{BB962C8B-B14F-4D97-AF65-F5344CB8AC3E}">
        <p14:creationId xmlns:p14="http://schemas.microsoft.com/office/powerpoint/2010/main" val="478332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89476" name="Rectangle 4"/>
          <p:cNvSpPr>
            <a:spLocks noGrp="1" noChangeArrowheads="1"/>
          </p:cNvSpPr>
          <p:nvPr>
            <p:ph type="title"/>
          </p:nvPr>
        </p:nvSpPr>
        <p:spPr>
          <a:xfrm>
            <a:off x="1865313" y="5275263"/>
            <a:ext cx="4140200" cy="1143000"/>
          </a:xfrm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defRPr/>
            </a:pPr>
            <a:r>
              <a:rPr lang="en-US"/>
              <a:t>Strip Mining</a:t>
            </a:r>
          </a:p>
        </p:txBody>
      </p:sp>
      <p:pic>
        <p:nvPicPr>
          <p:cNvPr id="20485" name="Picture 5" descr="ActiveMin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13"/>
            <a:ext cx="6597650" cy="494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6" descr="lb0507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464" y="4121150"/>
            <a:ext cx="4429125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6876894" y="410488"/>
            <a:ext cx="479432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 smtClean="0"/>
              <a:t>Why a strip mine?</a:t>
            </a:r>
          </a:p>
          <a:p>
            <a:endParaRPr lang="en-US" sz="1400" dirty="0" smtClean="0"/>
          </a:p>
          <a:p>
            <a:r>
              <a:rPr lang="en-US" sz="2800" dirty="0" smtClean="0"/>
              <a:t>Used </a:t>
            </a:r>
            <a:r>
              <a:rPr lang="en-US" sz="2800" dirty="0"/>
              <a:t>where material to be extracted forms a flat lying layer below the surface, with minimal </a:t>
            </a:r>
            <a:r>
              <a:rPr lang="en-US" sz="2800" dirty="0" smtClean="0"/>
              <a:t>overburden</a:t>
            </a:r>
          </a:p>
          <a:p>
            <a:endParaRPr lang="en-US" sz="2800" dirty="0"/>
          </a:p>
          <a:p>
            <a:r>
              <a:rPr lang="en-US" sz="2800" dirty="0" smtClean="0"/>
              <a:t>**generally </a:t>
            </a:r>
            <a:r>
              <a:rPr lang="en-US" sz="2800" dirty="0"/>
              <a:t>used for coal</a:t>
            </a:r>
          </a:p>
        </p:txBody>
      </p:sp>
    </p:spTree>
    <p:extLst>
      <p:ext uri="{BB962C8B-B14F-4D97-AF65-F5344CB8AC3E}">
        <p14:creationId xmlns:p14="http://schemas.microsoft.com/office/powerpoint/2010/main" val="2275941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69349" name="Rectangle 5"/>
          <p:cNvSpPr>
            <a:spLocks noGrp="1" noChangeArrowheads="1"/>
          </p:cNvSpPr>
          <p:nvPr>
            <p:ph type="title"/>
          </p:nvPr>
        </p:nvSpPr>
        <p:spPr>
          <a:xfrm>
            <a:off x="662782" y="165896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 dirty="0"/>
              <a:t>Coal Seam in Road Cut</a:t>
            </a:r>
          </a:p>
        </p:txBody>
      </p:sp>
      <p:pic>
        <p:nvPicPr>
          <p:cNvPr id="21509" name="Picture 4" descr="Group%20-%20Coal%20Seams%20-%20Helper,%20UT%20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364" y="1128714"/>
            <a:ext cx="7056437" cy="52927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2577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0"/>
              <a:t>Underground Mining</a:t>
            </a:r>
            <a:endParaRPr lang="en-US"/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6973" y="1412875"/>
            <a:ext cx="8639908" cy="49434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Used to extract a solid mineral resource that is </a:t>
            </a:r>
            <a:r>
              <a:rPr lang="en-US" dirty="0" smtClean="0"/>
              <a:t>too deep </a:t>
            </a:r>
            <a:r>
              <a:rPr lang="en-US" dirty="0"/>
              <a:t>to allow for economic surface extraction</a:t>
            </a:r>
          </a:p>
          <a:p>
            <a:r>
              <a:rPr lang="en-US" dirty="0"/>
              <a:t>Composed of shafts, (horizontal) </a:t>
            </a:r>
            <a:r>
              <a:rPr lang="en-US" dirty="0" err="1"/>
              <a:t>adits</a:t>
            </a:r>
            <a:r>
              <a:rPr lang="en-US" dirty="0"/>
              <a:t> and inclines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Potential Issues</a:t>
            </a:r>
            <a:endParaRPr lang="en-US" dirty="0"/>
          </a:p>
          <a:p>
            <a:r>
              <a:rPr lang="en-US" dirty="0" smtClean="0"/>
              <a:t>Ventilation </a:t>
            </a:r>
            <a:r>
              <a:rPr lang="en-US" dirty="0"/>
              <a:t>is big concern here – many smaller shafts needed for ventilation</a:t>
            </a:r>
          </a:p>
          <a:p>
            <a:r>
              <a:rPr lang="en-US" dirty="0" smtClean="0"/>
              <a:t>Flooding can be a problem</a:t>
            </a:r>
            <a:endParaRPr lang="en-US" dirty="0"/>
          </a:p>
          <a:p>
            <a:r>
              <a:rPr lang="en-US" dirty="0"/>
              <a:t>Temperature – too hot to </a:t>
            </a:r>
            <a:r>
              <a:rPr lang="en-US" dirty="0" smtClean="0"/>
              <a:t>work</a:t>
            </a:r>
          </a:p>
          <a:p>
            <a:r>
              <a:rPr lang="en-US" dirty="0" smtClean="0"/>
              <a:t>Mine collapse</a:t>
            </a:r>
            <a:endParaRPr lang="en-US" dirty="0"/>
          </a:p>
        </p:txBody>
      </p:sp>
      <p:pic>
        <p:nvPicPr>
          <p:cNvPr id="6" name="Picture 2" descr="http://graphics8.nytimes.com/images/2008/11/21/world/21goldmine_6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4530211"/>
            <a:ext cx="3310605" cy="1826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3459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91524" name="Rectangle 4"/>
          <p:cNvSpPr>
            <a:spLocks noGrp="1" noChangeArrowheads="1"/>
          </p:cNvSpPr>
          <p:nvPr>
            <p:ph type="title"/>
          </p:nvPr>
        </p:nvSpPr>
        <p:spPr>
          <a:xfrm>
            <a:off x="6418264" y="592138"/>
            <a:ext cx="4249737" cy="1143000"/>
          </a:xfrm>
          <a:effectLst>
            <a:outerShdw dist="35921" dir="2700000" algn="ctr" rotWithShape="0">
              <a:schemeClr val="bg2"/>
            </a:outerShdw>
          </a:effectLst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Underground </a:t>
            </a:r>
            <a:br>
              <a:rPr lang="en-US" dirty="0"/>
            </a:br>
            <a:r>
              <a:rPr lang="en-US" dirty="0"/>
              <a:t>Mining</a:t>
            </a:r>
          </a:p>
        </p:txBody>
      </p:sp>
      <p:pic>
        <p:nvPicPr>
          <p:cNvPr id="23557" name="Picture 5" descr="T045906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326" y="2947989"/>
            <a:ext cx="5383213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6" descr="lhd_color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1" y="90319"/>
            <a:ext cx="4946650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8530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Underground Mining Methods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Method used to mine depends upon type of deposit – shape, size, grade</a:t>
            </a:r>
            <a:endParaRPr lang="en-US" b="1" dirty="0"/>
          </a:p>
          <a:p>
            <a:r>
              <a:rPr lang="en-US" b="1" dirty="0"/>
              <a:t>Drilling and Blasting</a:t>
            </a:r>
            <a:r>
              <a:rPr lang="en-US" dirty="0"/>
              <a:t> is used in most </a:t>
            </a:r>
            <a:r>
              <a:rPr lang="en-US" dirty="0" smtClean="0"/>
              <a:t>mines - </a:t>
            </a:r>
            <a:r>
              <a:rPr lang="en-US" dirty="0"/>
              <a:t>then removal with automatic diggers onto rail cars or elevators to the surface</a:t>
            </a:r>
          </a:p>
          <a:p>
            <a:r>
              <a:rPr lang="en-US" dirty="0"/>
              <a:t>Coal mines often use continuous mining machines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4130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400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Room and Pillar Method</a:t>
            </a:r>
          </a:p>
        </p:txBody>
      </p:sp>
      <p:pic>
        <p:nvPicPr>
          <p:cNvPr id="26630" name="Picture 11" descr="coal_bord_pillar_mini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838" y="1363663"/>
            <a:ext cx="3702050" cy="4013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7" descr="ugloader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435" y="231775"/>
            <a:ext cx="4665662" cy="29178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1" name="Text Box 12"/>
          <p:cNvSpPr txBox="1">
            <a:spLocks noChangeArrowheads="1"/>
          </p:cNvSpPr>
          <p:nvPr/>
        </p:nvSpPr>
        <p:spPr bwMode="auto">
          <a:xfrm>
            <a:off x="431955" y="5376863"/>
            <a:ext cx="658781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4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4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4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4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4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3600" dirty="0"/>
              <a:t>Implication:  you leave some of the ore to hold up the cavern</a:t>
            </a:r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965" y="3281363"/>
            <a:ext cx="4186354" cy="313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2091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469" name="Rectangle 5"/>
          <p:cNvSpPr>
            <a:spLocks noGrp="1" noChangeArrowheads="1"/>
          </p:cNvSpPr>
          <p:nvPr>
            <p:ph type="title"/>
          </p:nvPr>
        </p:nvSpPr>
        <p:spPr>
          <a:xfrm>
            <a:off x="289560" y="0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 dirty="0"/>
              <a:t>Robbing the Pillars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27654" name="Text Box 7"/>
          <p:cNvSpPr txBox="1">
            <a:spLocks noChangeArrowheads="1"/>
          </p:cNvSpPr>
          <p:nvPr/>
        </p:nvSpPr>
        <p:spPr bwMode="auto">
          <a:xfrm>
            <a:off x="7116375" y="1861808"/>
            <a:ext cx="4345103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4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4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4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4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4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3200" dirty="0"/>
              <a:t>This was done in coal mines when the </a:t>
            </a:r>
          </a:p>
          <a:p>
            <a:r>
              <a:rPr lang="en-US" sz="3200" dirty="0"/>
              <a:t>high grade coal was exhausted</a:t>
            </a:r>
          </a:p>
        </p:txBody>
      </p:sp>
      <p:pic>
        <p:nvPicPr>
          <p:cNvPr id="1026" name="Picture 2" descr="Image result for robbing the pilla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11" y="1104899"/>
            <a:ext cx="6234073" cy="492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281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95299"/>
            <a:ext cx="10515600" cy="1325563"/>
          </a:xfrm>
        </p:spPr>
        <p:txBody>
          <a:bodyPr/>
          <a:lstStyle/>
          <a:p>
            <a:r>
              <a:rPr lang="en-US" dirty="0"/>
              <a:t>Scarce metal occurrence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117" y="1541590"/>
            <a:ext cx="4885944" cy="502802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How are the scarce metals distributed in MOST of Earth’s crust?</a:t>
            </a:r>
          </a:p>
          <a:p>
            <a:pPr lvl="1"/>
            <a:r>
              <a:rPr lang="en-US" dirty="0" smtClean="0"/>
              <a:t>Present </a:t>
            </a:r>
            <a:r>
              <a:rPr lang="en-US" dirty="0"/>
              <a:t>in common minerals by </a:t>
            </a:r>
            <a:r>
              <a:rPr lang="en-US" dirty="0">
                <a:solidFill>
                  <a:srgbClr val="FFFF00"/>
                </a:solidFill>
              </a:rPr>
              <a:t>atomic </a:t>
            </a:r>
            <a:r>
              <a:rPr lang="en-US" dirty="0" smtClean="0">
                <a:solidFill>
                  <a:srgbClr val="FFFF00"/>
                </a:solidFill>
              </a:rPr>
              <a:t>substitution</a:t>
            </a:r>
            <a:endParaRPr lang="en-US" dirty="0">
              <a:solidFill>
                <a:srgbClr val="FFFF00"/>
              </a:solidFill>
            </a:endParaRPr>
          </a:p>
          <a:p>
            <a:pPr lvl="1"/>
            <a:r>
              <a:rPr lang="en-US" dirty="0" err="1"/>
              <a:t>eg</a:t>
            </a:r>
            <a:r>
              <a:rPr lang="en-US" dirty="0"/>
              <a:t>. Ni can substitute for Mg in olivine (Mg</a:t>
            </a:r>
            <a:r>
              <a:rPr lang="en-US" baseline="-25000" dirty="0"/>
              <a:t>2</a:t>
            </a:r>
            <a:r>
              <a:rPr lang="en-US" dirty="0"/>
              <a:t>SiO</a:t>
            </a:r>
            <a:r>
              <a:rPr lang="en-US" baseline="-25000" dirty="0"/>
              <a:t>4</a:t>
            </a:r>
            <a:r>
              <a:rPr lang="en-US" dirty="0"/>
              <a:t>)</a:t>
            </a:r>
          </a:p>
          <a:p>
            <a:r>
              <a:rPr lang="en-US" dirty="0" smtClean="0"/>
              <a:t>BUT – the number of scarce </a:t>
            </a:r>
            <a:r>
              <a:rPr lang="en-US" dirty="0"/>
              <a:t>metal </a:t>
            </a:r>
            <a:r>
              <a:rPr lang="en-US" dirty="0" smtClean="0"/>
              <a:t>atoms that can </a:t>
            </a:r>
            <a:r>
              <a:rPr lang="en-US" dirty="0"/>
              <a:t>substitute into common </a:t>
            </a:r>
            <a:r>
              <a:rPr lang="en-US" dirty="0" smtClean="0"/>
              <a:t>minerals is limited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When that limit is exceeded,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we have reached </a:t>
            </a:r>
            <a:r>
              <a:rPr lang="en-US" i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saturation</a:t>
            </a:r>
            <a:r>
              <a:rPr lang="en-US" dirty="0" smtClean="0">
                <a:sym typeface="Wingdings" panose="05000000000000000000" pitchFamily="2" charset="2"/>
              </a:rPr>
              <a:t> of that metal</a:t>
            </a:r>
            <a:endParaRPr lang="en-US" dirty="0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3" t="23688" r="33867" b="24055"/>
          <a:stretch/>
        </p:blipFill>
        <p:spPr bwMode="auto">
          <a:xfrm>
            <a:off x="5879591" y="1541590"/>
            <a:ext cx="5996259" cy="396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077262" y="1378658"/>
            <a:ext cx="2693558" cy="4616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Atomic substitution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99912" y="1352961"/>
            <a:ext cx="2388474" cy="4616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Common mineral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3878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589" name="Rectangle 5"/>
          <p:cNvSpPr>
            <a:spLocks noGrp="1" noChangeArrowheads="1"/>
          </p:cNvSpPr>
          <p:nvPr>
            <p:ph type="title"/>
          </p:nvPr>
        </p:nvSpPr>
        <p:spPr>
          <a:xfrm>
            <a:off x="748991" y="209008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 dirty="0"/>
              <a:t>Long Wall Mining: What you mine you let collapse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pic>
        <p:nvPicPr>
          <p:cNvPr id="3074" name="Picture 2" descr="Image result for long wall mi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653" y="1348446"/>
            <a:ext cx="7603273" cy="481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6206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520" name="Rectangle 8"/>
          <p:cNvSpPr>
            <a:spLocks noGrp="1" noChangeArrowheads="1"/>
          </p:cNvSpPr>
          <p:nvPr>
            <p:ph type="title"/>
          </p:nvPr>
        </p:nvSpPr>
        <p:spPr>
          <a:xfrm>
            <a:off x="723900" y="127000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 dirty="0"/>
              <a:t>Long Wall Mining: What you mine you let collapse</a:t>
            </a:r>
          </a:p>
        </p:txBody>
      </p:sp>
      <p:pic>
        <p:nvPicPr>
          <p:cNvPr id="28677" name="Picture 4" descr="coalmnrs_large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97" y="1452563"/>
            <a:ext cx="4241800" cy="4241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28679" name="Text Box 10"/>
          <p:cNvSpPr txBox="1">
            <a:spLocks noChangeArrowheads="1"/>
          </p:cNvSpPr>
          <p:nvPr/>
        </p:nvSpPr>
        <p:spPr bwMode="auto">
          <a:xfrm>
            <a:off x="2063750" y="5702300"/>
            <a:ext cx="835818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4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4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4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4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3200" dirty="0"/>
              <a:t>In the photo on the right note the hydraulic roof supports above and behind the miner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Image result for long wall mi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547" y="1131683"/>
            <a:ext cx="7205863" cy="457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5537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0"/>
              <a:t>Strength of the rocks and Mining</a:t>
            </a:r>
          </a:p>
        </p:txBody>
      </p:sp>
      <p:sp>
        <p:nvSpPr>
          <p:cNvPr id="30725" name="Rectangle 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strength of the rocks</a:t>
            </a:r>
            <a:r>
              <a:rPr lang="en-US" dirty="0"/>
              <a:t> being mined is a large determinant in the mining method and type of mining cavern produced</a:t>
            </a:r>
          </a:p>
          <a:p>
            <a:r>
              <a:rPr lang="en-US" dirty="0"/>
              <a:t>Sedimentary rocks are usually not as strong – roof collapse is a big concern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34662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Underground Mining Dangers</a:t>
            </a:r>
          </a:p>
        </p:txBody>
      </p:sp>
      <p:sp>
        <p:nvSpPr>
          <p:cNvPr id="3174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570037" y="1690688"/>
            <a:ext cx="4937125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Rock falls – collapsing roofs</a:t>
            </a:r>
          </a:p>
          <a:p>
            <a:r>
              <a:rPr lang="en-US" dirty="0"/>
              <a:t>Poisonous and combustible gases – no use of gasoline in mines</a:t>
            </a:r>
          </a:p>
          <a:p>
            <a:r>
              <a:rPr lang="en-US" dirty="0"/>
              <a:t>Methane generation – coal mines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pic>
        <p:nvPicPr>
          <p:cNvPr id="31750" name="Picture 7" descr="http://media.artdiamondblog.com/images2/CoalMiningFatalitie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877" y="250795"/>
            <a:ext cx="3614288" cy="6470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3861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58" y="507458"/>
            <a:ext cx="6261847" cy="1325563"/>
          </a:xfrm>
        </p:spPr>
        <p:txBody>
          <a:bodyPr>
            <a:noAutofit/>
          </a:bodyPr>
          <a:lstStyle/>
          <a:p>
            <a:r>
              <a:rPr lang="en-US" sz="3200" dirty="0"/>
              <a:t>Ore minerals of the Scarce </a:t>
            </a:r>
            <a:r>
              <a:rPr lang="en-US" sz="3200" dirty="0" smtClean="0"/>
              <a:t>Metals = minerals in which scarce metals are key component of the mineral, 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9307" y="1983545"/>
            <a:ext cx="5422751" cy="46793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Formed when you reach saturation of the </a:t>
            </a:r>
            <a:r>
              <a:rPr lang="en-US" dirty="0" smtClean="0"/>
              <a:t>scarce metal in </a:t>
            </a:r>
            <a:r>
              <a:rPr lang="en-US" dirty="0"/>
              <a:t>common minerals 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</a:rPr>
              <a:t>RARE </a:t>
            </a:r>
            <a:r>
              <a:rPr lang="en-US" dirty="0" smtClean="0">
                <a:sym typeface="Wingdings" panose="05000000000000000000" pitchFamily="2" charset="2"/>
              </a:rPr>
              <a:t>circumstances (ore 	deposits!)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/>
              <a:t>Cut-off grades vary – </a:t>
            </a:r>
            <a:r>
              <a:rPr lang="en-US" dirty="0" err="1" smtClean="0"/>
              <a:t>e.g</a:t>
            </a:r>
            <a:r>
              <a:rPr lang="en-US" dirty="0" smtClean="0"/>
              <a:t>…</a:t>
            </a:r>
            <a:endParaRPr lang="en-US" dirty="0"/>
          </a:p>
          <a:p>
            <a:pPr lvl="1"/>
            <a:r>
              <a:rPr lang="en-US" dirty="0"/>
              <a:t>0.0001% gold</a:t>
            </a:r>
          </a:p>
          <a:p>
            <a:pPr lvl="1"/>
            <a:r>
              <a:rPr lang="en-US" dirty="0"/>
              <a:t>1-3% zinc</a:t>
            </a:r>
          </a:p>
          <a:p>
            <a:pPr lvl="1"/>
            <a:r>
              <a:rPr lang="en-US" dirty="0"/>
              <a:t>40% chromium and manganese</a:t>
            </a:r>
          </a:p>
          <a:p>
            <a:r>
              <a:rPr lang="en-US" dirty="0"/>
              <a:t>Concentration factors </a:t>
            </a:r>
            <a:r>
              <a:rPr lang="en-US" dirty="0" smtClean="0"/>
              <a:t>required to reach saturation can </a:t>
            </a:r>
            <a:r>
              <a:rPr lang="en-US" dirty="0"/>
              <a:t>be enormous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377" y="0"/>
            <a:ext cx="4367605" cy="685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710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by usage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Ferro-alloy metals</a:t>
            </a:r>
          </a:p>
          <a:p>
            <a:r>
              <a:rPr lang="en-US" dirty="0"/>
              <a:t>Base metals (nonferrous metals)</a:t>
            </a:r>
          </a:p>
          <a:p>
            <a:r>
              <a:rPr lang="en-US" dirty="0"/>
              <a:t>Precious metals</a:t>
            </a:r>
          </a:p>
          <a:p>
            <a:r>
              <a:rPr lang="en-US" dirty="0"/>
              <a:t>Special metals</a:t>
            </a:r>
          </a:p>
        </p:txBody>
      </p:sp>
    </p:spTree>
    <p:extLst>
      <p:ext uri="{BB962C8B-B14F-4D97-AF65-F5344CB8AC3E}">
        <p14:creationId xmlns:p14="http://schemas.microsoft.com/office/powerpoint/2010/main" val="140927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357" y="365125"/>
            <a:ext cx="11119338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Chapter 8 – </a:t>
            </a:r>
            <a:r>
              <a:rPr lang="en-US" sz="3600" dirty="0" smtClean="0"/>
              <a:t>useful reading – Will scan and post this chapter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2095" y="169068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Details the most important scarce metals</a:t>
            </a:r>
          </a:p>
          <a:p>
            <a:r>
              <a:rPr lang="en-US" dirty="0"/>
              <a:t>Systematically describes</a:t>
            </a:r>
          </a:p>
          <a:p>
            <a:pPr lvl="1"/>
            <a:r>
              <a:rPr lang="en-US" dirty="0"/>
              <a:t>Uses</a:t>
            </a:r>
          </a:p>
          <a:p>
            <a:pPr lvl="1"/>
            <a:r>
              <a:rPr lang="en-US" dirty="0"/>
              <a:t>Geologic occurrence</a:t>
            </a:r>
          </a:p>
          <a:p>
            <a:pPr lvl="1"/>
            <a:r>
              <a:rPr lang="en-US" dirty="0"/>
              <a:t>Production and reserves</a:t>
            </a:r>
          </a:p>
          <a:p>
            <a:endParaRPr lang="en-US" dirty="0"/>
          </a:p>
          <a:p>
            <a:r>
              <a:rPr lang="en-US" dirty="0"/>
              <a:t>I think it is quite interesting stuff, but I want you to read it on your own</a:t>
            </a:r>
          </a:p>
          <a:p>
            <a:pPr lvl="1"/>
            <a:r>
              <a:rPr lang="en-US" dirty="0"/>
              <a:t>Familiar with the different important scarce metals</a:t>
            </a:r>
          </a:p>
          <a:p>
            <a:pPr lvl="1"/>
            <a:r>
              <a:rPr lang="en-US" dirty="0"/>
              <a:t>Their geologic occurrence</a:t>
            </a:r>
          </a:p>
          <a:p>
            <a:pPr lvl="1"/>
            <a:r>
              <a:rPr lang="en-US" dirty="0"/>
              <a:t>And their most important uses – how do they impact our lives?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579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interesting tidbits to highlight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06845" cy="4351338"/>
          </a:xfrm>
        </p:spPr>
        <p:txBody>
          <a:bodyPr>
            <a:normAutofit/>
          </a:bodyPr>
          <a:lstStyle/>
          <a:p>
            <a:r>
              <a:rPr lang="en-US" dirty="0"/>
              <a:t>Vanadium – Substitutes for Fe and Mg</a:t>
            </a:r>
          </a:p>
          <a:p>
            <a:pPr lvl="1"/>
            <a:r>
              <a:rPr lang="en-US" dirty="0" smtClean="0"/>
              <a:t>LII</a:t>
            </a:r>
            <a:r>
              <a:rPr lang="en-US" dirty="0"/>
              <a:t>, weathering – oxidizes to very soluble form</a:t>
            </a:r>
          </a:p>
          <a:p>
            <a:pPr lvl="1"/>
            <a:r>
              <a:rPr lang="en-US" dirty="0"/>
              <a:t>Substitute into cells in organic matter (e.g. hemoglobin and chlorophylls) – appear as “cages” with V in center called </a:t>
            </a:r>
            <a:r>
              <a:rPr lang="en-US" i="1" dirty="0"/>
              <a:t>porphyrins</a:t>
            </a:r>
          </a:p>
          <a:p>
            <a:pPr lvl="2"/>
            <a:r>
              <a:rPr lang="en-US" dirty="0"/>
              <a:t>Thus extractable from coal and Tar (heavy oil)</a:t>
            </a:r>
          </a:p>
          <a:p>
            <a:endParaRPr lang="en-US" dirty="0"/>
          </a:p>
        </p:txBody>
      </p:sp>
      <p:pic>
        <p:nvPicPr>
          <p:cNvPr id="3074" name="Picture 2" descr="Image result for porphyr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227" y="1690688"/>
            <a:ext cx="4577790" cy="389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078993" y="5586679"/>
            <a:ext cx="1605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Chlorophyll</a:t>
            </a:r>
          </a:p>
        </p:txBody>
      </p:sp>
    </p:spTree>
    <p:extLst>
      <p:ext uri="{BB962C8B-B14F-4D97-AF65-F5344CB8AC3E}">
        <p14:creationId xmlns:p14="http://schemas.microsoft.com/office/powerpoint/2010/main" val="744783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interesting tidbits to highlight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6856" y="1783145"/>
            <a:ext cx="6114826" cy="4351338"/>
          </a:xfrm>
        </p:spPr>
        <p:txBody>
          <a:bodyPr/>
          <a:lstStyle/>
          <a:p>
            <a:r>
              <a:rPr lang="en-US" dirty="0"/>
              <a:t>Nickel – </a:t>
            </a:r>
            <a:r>
              <a:rPr lang="en-US" dirty="0">
                <a:solidFill>
                  <a:srgbClr val="FFFF00"/>
                </a:solidFill>
              </a:rPr>
              <a:t>Liquid immiscibility </a:t>
            </a:r>
            <a:r>
              <a:rPr lang="en-US" dirty="0"/>
              <a:t>in mafic magmas</a:t>
            </a:r>
          </a:p>
          <a:p>
            <a:pPr lvl="1"/>
            <a:r>
              <a:rPr lang="en-US" dirty="0"/>
              <a:t>When magma starts to cool, minerals crystalize because the magma becomes saturated in those mineral’s chemical constituents</a:t>
            </a:r>
          </a:p>
          <a:p>
            <a:pPr lvl="1"/>
            <a:r>
              <a:rPr lang="en-US" dirty="0"/>
              <a:t>Magma may become saturated in a compound, but still be hotter than the melting temperature of that compound</a:t>
            </a:r>
          </a:p>
          <a:p>
            <a:pPr lvl="1"/>
            <a:r>
              <a:rPr lang="en-US" dirty="0"/>
              <a:t>The compound may separate out into </a:t>
            </a:r>
            <a:r>
              <a:rPr lang="en-US" i="1" dirty="0">
                <a:solidFill>
                  <a:srgbClr val="FFFF00"/>
                </a:solidFill>
              </a:rPr>
              <a:t>immiscible</a:t>
            </a:r>
            <a:r>
              <a:rPr lang="en-US" dirty="0"/>
              <a:t> liquid blebs (like oil and water)</a:t>
            </a:r>
          </a:p>
          <a:p>
            <a:endParaRPr lang="en-US" dirty="0"/>
          </a:p>
        </p:txBody>
      </p:sp>
      <p:pic>
        <p:nvPicPr>
          <p:cNvPr id="5122" name="Picture 2" descr="Image result for liquid immiscibil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7" y="1599565"/>
            <a:ext cx="2219125" cy="296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liquid immiscibilit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316" y="1395169"/>
            <a:ext cx="2964153" cy="531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019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interesting tidbits to highlight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080" y="1796691"/>
            <a:ext cx="2615005" cy="4351338"/>
          </a:xfrm>
        </p:spPr>
        <p:txBody>
          <a:bodyPr/>
          <a:lstStyle/>
          <a:p>
            <a:r>
              <a:rPr lang="en-US" dirty="0"/>
              <a:t>Sudbury Ontario – large Ni and Cu mine</a:t>
            </a:r>
          </a:p>
          <a:p>
            <a:r>
              <a:rPr lang="en-US" dirty="0"/>
              <a:t>Formed from a large meteorite impact!</a:t>
            </a:r>
          </a:p>
        </p:txBody>
      </p:sp>
      <p:pic>
        <p:nvPicPr>
          <p:cNvPr id="8194" name="Picture 2" descr="Image result for sudbury depos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496" y="1884326"/>
            <a:ext cx="4355951" cy="326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626" y="1308792"/>
            <a:ext cx="5353430" cy="532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181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287</TotalTime>
  <Words>1191</Words>
  <Application>Microsoft Office PowerPoint</Application>
  <PresentationFormat>Widescreen</PresentationFormat>
  <Paragraphs>170</Paragraphs>
  <Slides>33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Times New Roman</vt:lpstr>
      <vt:lpstr>Wingdings</vt:lpstr>
      <vt:lpstr>Office Theme</vt:lpstr>
      <vt:lpstr>1) The geochemically scarce metals 2) Mining Methods</vt:lpstr>
      <vt:lpstr>Scarce metals</vt:lpstr>
      <vt:lpstr>Scarce metal occurrence</vt:lpstr>
      <vt:lpstr>Ore minerals of the Scarce Metals = minerals in which scarce metals are key component of the mineral, </vt:lpstr>
      <vt:lpstr>Classification by usage</vt:lpstr>
      <vt:lpstr>Chapter 8 – useful reading – Will scan and post this chapter</vt:lpstr>
      <vt:lpstr>A few interesting tidbits to highlight</vt:lpstr>
      <vt:lpstr>A few interesting tidbits to highlight</vt:lpstr>
      <vt:lpstr>A few interesting tidbits to highlight</vt:lpstr>
      <vt:lpstr>A few interesting tidbits to highlight</vt:lpstr>
      <vt:lpstr>A few interesting tidbits to highlight</vt:lpstr>
      <vt:lpstr>A few interesting tidbits to highlight</vt:lpstr>
      <vt:lpstr>A few interesting tidbits to highlight</vt:lpstr>
      <vt:lpstr>Mining Methods</vt:lpstr>
      <vt:lpstr>Surface Mining</vt:lpstr>
      <vt:lpstr>Advantages of Surface Mining</vt:lpstr>
      <vt:lpstr>Bingham Copper Mine, Utah</vt:lpstr>
      <vt:lpstr>PowerPoint Presentation</vt:lpstr>
      <vt:lpstr>PowerPoint Presentation</vt:lpstr>
      <vt:lpstr>Bingham Tailings Waste Pile</vt:lpstr>
      <vt:lpstr>Why an Open Pit?</vt:lpstr>
      <vt:lpstr>Quarry</vt:lpstr>
      <vt:lpstr>Strip Mining</vt:lpstr>
      <vt:lpstr>Coal Seam in Road Cut</vt:lpstr>
      <vt:lpstr>Underground Mining</vt:lpstr>
      <vt:lpstr>Underground  Mining</vt:lpstr>
      <vt:lpstr>Underground Mining Methods</vt:lpstr>
      <vt:lpstr>Room and Pillar Method</vt:lpstr>
      <vt:lpstr>Robbing the Pillars</vt:lpstr>
      <vt:lpstr>Long Wall Mining: What you mine you let collapse</vt:lpstr>
      <vt:lpstr>Long Wall Mining: What you mine you let collapse</vt:lpstr>
      <vt:lpstr>Strength of the rocks and Mining</vt:lpstr>
      <vt:lpstr>Underground Mining Dangers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Mary Katherine Fidler</cp:lastModifiedBy>
  <cp:revision>26</cp:revision>
  <dcterms:created xsi:type="dcterms:W3CDTF">2018-02-16T11:14:29Z</dcterms:created>
  <dcterms:modified xsi:type="dcterms:W3CDTF">2018-10-05T15:04:25Z</dcterms:modified>
</cp:coreProperties>
</file>